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r>
              <a:rPr lang="es-ES" sz="1400" b="1" dirty="0" err="1" smtClean="0">
                <a:solidFill>
                  <a:srgbClr val="002060"/>
                </a:solidFill>
              </a:rPr>
              <a:t>Annual</a:t>
            </a:r>
            <a:r>
              <a:rPr lang="es-ES" sz="1400" b="1" dirty="0" smtClean="0">
                <a:solidFill>
                  <a:srgbClr val="002060"/>
                </a:solidFill>
              </a:rPr>
              <a:t> Sales-</a:t>
            </a:r>
            <a:r>
              <a:rPr lang="es-ES" sz="1400" b="1" dirty="0" err="1" smtClean="0">
                <a:solidFill>
                  <a:srgbClr val="002060"/>
                </a:solidFill>
              </a:rPr>
              <a:t>Volumes</a:t>
            </a:r>
            <a:endParaRPr lang="es-ES" sz="1400" b="1" dirty="0">
              <a:solidFill>
                <a:srgbClr val="002060"/>
              </a:solidFill>
            </a:endParaRPr>
          </a:p>
        </c:rich>
      </c:tx>
      <c:layout/>
      <c:overlay val="1"/>
    </c:title>
    <c:autoTitleDeleted val="0"/>
    <c:view3D>
      <c:rotX val="0"/>
      <c:rotY val="0"/>
      <c:depthPercent val="6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Trends!$H$2</c:f>
              <c:strCache>
                <c:ptCount val="1"/>
                <c:pt idx="0">
                  <c:v>Volumes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numRef>
              <c:f>Trends!$G$4:$G$9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Trends!$H$4:$H$9</c:f>
              <c:numCache>
                <c:formatCode>#,##0.00</c:formatCode>
                <c:ptCount val="6"/>
                <c:pt idx="0">
                  <c:v>1656.7999999999997</c:v>
                </c:pt>
                <c:pt idx="1">
                  <c:v>2390.099999999999</c:v>
                </c:pt>
                <c:pt idx="2">
                  <c:v>6035.7999999999984</c:v>
                </c:pt>
                <c:pt idx="3">
                  <c:v>9352.3500000000022</c:v>
                </c:pt>
                <c:pt idx="4">
                  <c:v>13128.300000000017</c:v>
                </c:pt>
                <c:pt idx="5">
                  <c:v>11105.250000000007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1-4F37-8A54-A5D78675A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72732160"/>
        <c:axId val="668291584"/>
        <c:axId val="0"/>
      </c:bar3DChart>
      <c:catAx>
        <c:axId val="672732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r>
                  <a:rPr lang="en-GB" sz="1200" dirty="0" smtClean="0">
                    <a:solidFill>
                      <a:srgbClr val="002060"/>
                    </a:solidFill>
                  </a:rPr>
                  <a:t>Year</a:t>
                </a:r>
                <a:endParaRPr lang="en-GB" sz="1200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s-ES"/>
          </a:p>
        </c:txPr>
        <c:crossAx val="668291584"/>
        <c:crosses val="autoZero"/>
        <c:auto val="1"/>
        <c:lblAlgn val="ctr"/>
        <c:lblOffset val="100"/>
        <c:noMultiLvlLbl val="0"/>
      </c:catAx>
      <c:valAx>
        <c:axId val="66829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r>
                  <a:rPr lang="en-GB" sz="1400" dirty="0" smtClean="0">
                    <a:solidFill>
                      <a:srgbClr val="002060"/>
                    </a:solidFill>
                  </a:rPr>
                  <a:t>Volumes</a:t>
                </a:r>
                <a:endParaRPr lang="en-GB" sz="1400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100"/>
            </a:pPr>
            <a:endParaRPr lang="es-ES"/>
          </a:p>
        </c:txPr>
        <c:crossAx val="67273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075910"/>
            <a:ext cx="9144000" cy="2387600"/>
          </a:xfrm>
        </p:spPr>
        <p:txBody>
          <a:bodyPr/>
          <a:lstStyle/>
          <a:p>
            <a:r>
              <a:rPr lang="en-US" cap="small" dirty="0" smtClean="0">
                <a:latin typeface="Arial Narrow" panose="020B0606020202030204" pitchFamily="34" charset="0"/>
              </a:rPr>
              <a:t>Lt. Cmdr</a:t>
            </a:r>
            <a:br>
              <a:rPr lang="en-US" cap="small" dirty="0" smtClean="0">
                <a:latin typeface="Arial Narrow" panose="020B0606020202030204" pitchFamily="34" charset="0"/>
              </a:rPr>
            </a:br>
            <a:r>
              <a:rPr lang="en-US" cap="small" dirty="0" smtClean="0">
                <a:latin typeface="Arial Narrow" panose="020B0606020202030204" pitchFamily="34" charset="0"/>
              </a:rPr>
              <a:t>Daniel Rojas Contreras</a:t>
            </a:r>
            <a:endParaRPr lang="en-US" cap="small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8642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5744" y="11430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70462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14498"/>
              </p:ext>
            </p:extLst>
          </p:nvPr>
        </p:nvGraphicFramePr>
        <p:xfrm>
          <a:off x="1164845" y="1926774"/>
          <a:ext cx="8128000" cy="46073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/>
                <a:gridCol w="5635157"/>
              </a:tblGrid>
              <a:tr h="767896">
                <a:tc>
                  <a:txBody>
                    <a:bodyPr/>
                    <a:lstStyle/>
                    <a:p>
                      <a:r>
                        <a:rPr lang="en-US" sz="2000" cap="small" dirty="0" smtClean="0"/>
                        <a:t>Name </a:t>
                      </a:r>
                      <a:endParaRPr lang="en-US" sz="2000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cap="small" dirty="0" smtClean="0"/>
                        <a:t>Daniel</a:t>
                      </a:r>
                      <a:r>
                        <a:rPr lang="en-US" sz="2400" b="0" cap="small" baseline="0" dirty="0" smtClean="0"/>
                        <a:t> Rojas Contreras</a:t>
                      </a:r>
                      <a:endParaRPr lang="en-US" sz="2400" b="0" cap="small" dirty="0"/>
                    </a:p>
                  </a:txBody>
                  <a:tcPr/>
                </a:tc>
              </a:tr>
              <a:tr h="767896">
                <a:tc>
                  <a:txBody>
                    <a:bodyPr/>
                    <a:lstStyle/>
                    <a:p>
                      <a:r>
                        <a:rPr lang="en-US" sz="2000" b="1" cap="small" dirty="0" smtClean="0"/>
                        <a:t>Alumni year</a:t>
                      </a:r>
                      <a:endParaRPr lang="en-US" sz="2000" b="1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cap="small" dirty="0" smtClean="0"/>
                        <a:t>2017</a:t>
                      </a:r>
                      <a:endParaRPr lang="en-US" sz="2400" cap="small" dirty="0"/>
                    </a:p>
                  </a:txBody>
                  <a:tcPr/>
                </a:tc>
              </a:tr>
              <a:tr h="767896">
                <a:tc>
                  <a:txBody>
                    <a:bodyPr/>
                    <a:lstStyle/>
                    <a:p>
                      <a:r>
                        <a:rPr lang="en-US" sz="2000" b="1" cap="small" dirty="0" smtClean="0"/>
                        <a:t>Country</a:t>
                      </a:r>
                      <a:endParaRPr lang="en-US" sz="2000" b="1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cap="small" dirty="0" smtClean="0"/>
                        <a:t>Bolivarian Republic of Venezuela</a:t>
                      </a:r>
                      <a:endParaRPr lang="en-US" sz="2400" cap="small" dirty="0"/>
                    </a:p>
                  </a:txBody>
                  <a:tcPr/>
                </a:tc>
              </a:tr>
              <a:tr h="767896">
                <a:tc>
                  <a:txBody>
                    <a:bodyPr/>
                    <a:lstStyle/>
                    <a:p>
                      <a:r>
                        <a:rPr lang="en-US" sz="2000" b="1" cap="small" dirty="0" smtClean="0"/>
                        <a:t>Organization</a:t>
                      </a:r>
                      <a:endParaRPr lang="en-US" sz="2000" b="1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cap="small" dirty="0" smtClean="0"/>
                        <a:t>Venezuela</a:t>
                      </a:r>
                      <a:r>
                        <a:rPr lang="en-US" sz="2400" cap="small" baseline="0" dirty="0" smtClean="0"/>
                        <a:t> Hydrographic Office</a:t>
                      </a:r>
                      <a:endParaRPr lang="en-US" sz="2400" cap="small" dirty="0"/>
                    </a:p>
                  </a:txBody>
                  <a:tcPr/>
                </a:tc>
              </a:tr>
              <a:tr h="767896">
                <a:tc>
                  <a:txBody>
                    <a:bodyPr/>
                    <a:lstStyle/>
                    <a:p>
                      <a:r>
                        <a:rPr lang="en-US" b="1" cap="small" dirty="0" smtClean="0"/>
                        <a:t>Position/Job title</a:t>
                      </a:r>
                      <a:endParaRPr lang="en-US" b="1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cap="small" dirty="0" smtClean="0"/>
                        <a:t>Head of </a:t>
                      </a:r>
                      <a:r>
                        <a:rPr lang="en-US" sz="2000" cap="small" baseline="0" dirty="0" smtClean="0"/>
                        <a:t> Department </a:t>
                      </a:r>
                      <a:r>
                        <a:rPr lang="en-US" sz="2000" cap="small" dirty="0" smtClean="0"/>
                        <a:t>of Marine Cartography and Notice to Mariners</a:t>
                      </a:r>
                    </a:p>
                  </a:txBody>
                  <a:tcPr/>
                </a:tc>
              </a:tr>
              <a:tr h="767896">
                <a:tc>
                  <a:txBody>
                    <a:bodyPr/>
                    <a:lstStyle/>
                    <a:p>
                      <a:r>
                        <a:rPr lang="en-US" b="1" cap="small" dirty="0" smtClean="0"/>
                        <a:t>Current job description</a:t>
                      </a:r>
                      <a:endParaRPr lang="en-US" b="1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small" dirty="0" smtClean="0"/>
                        <a:t>head of production and editing of ENC and paper </a:t>
                      </a:r>
                      <a:r>
                        <a:rPr lang="en-US" sz="2000" cap="small" baseline="0" dirty="0" smtClean="0"/>
                        <a:t> charts </a:t>
                      </a:r>
                      <a:r>
                        <a:rPr lang="en-US" sz="2000" cap="small" dirty="0" smtClean="0"/>
                        <a:t>and disclosure of notice to mariners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616694" y="2092130"/>
            <a:ext cx="2257425" cy="27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put your photo here!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4749"/>
          <a:stretch/>
        </p:blipFill>
        <p:spPr bwMode="auto">
          <a:xfrm>
            <a:off x="9616288" y="2092130"/>
            <a:ext cx="2363712" cy="327997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cap="small" dirty="0"/>
              <a:t>Venezuelan Navy officer with </a:t>
            </a:r>
            <a:r>
              <a:rPr lang="en-US" cap="small" dirty="0" smtClean="0"/>
              <a:t>17 </a:t>
            </a:r>
            <a:r>
              <a:rPr lang="en-US" cap="small" dirty="0"/>
              <a:t>years of </a:t>
            </a:r>
            <a:r>
              <a:rPr lang="en-US" cap="small" dirty="0" smtClean="0"/>
              <a:t>experience.</a:t>
            </a:r>
          </a:p>
          <a:p>
            <a:r>
              <a:rPr lang="en-US" cap="small" dirty="0"/>
              <a:t>on-board officer, performing in the area of fleet </a:t>
            </a:r>
            <a:r>
              <a:rPr lang="en-US" cap="small" dirty="0" smtClean="0"/>
              <a:t>operations.</a:t>
            </a:r>
            <a:endParaRPr lang="en-US" cap="small" dirty="0"/>
          </a:p>
          <a:p>
            <a:r>
              <a:rPr lang="en-US" cap="small" dirty="0"/>
              <a:t>Venezuelan Coast Guard Patrol </a:t>
            </a:r>
            <a:r>
              <a:rPr lang="en-US" cap="small" dirty="0" smtClean="0"/>
              <a:t>Commander.</a:t>
            </a:r>
            <a:endParaRPr lang="en-US" cap="small" dirty="0"/>
          </a:p>
          <a:p>
            <a:r>
              <a:rPr lang="en-US" cap="small" dirty="0"/>
              <a:t>Hydrography </a:t>
            </a:r>
            <a:r>
              <a:rPr lang="en-US" cap="small" dirty="0" smtClean="0"/>
              <a:t>Specialist.</a:t>
            </a:r>
            <a:endParaRPr lang="en-US" cap="small" dirty="0"/>
          </a:p>
          <a:p>
            <a:r>
              <a:rPr lang="en-US" cap="small" dirty="0"/>
              <a:t>F</a:t>
            </a:r>
            <a:r>
              <a:rPr lang="en-US" cap="small" dirty="0" smtClean="0"/>
              <a:t>or </a:t>
            </a:r>
            <a:r>
              <a:rPr lang="en-US" cap="small" dirty="0"/>
              <a:t>the last 5 years I have been as Head of Cartography in the Hydrography Service of Venezuela.</a:t>
            </a:r>
          </a:p>
          <a:p>
            <a:r>
              <a:rPr lang="en-US" cap="small" dirty="0" err="1" smtClean="0"/>
              <a:t>ENC</a:t>
            </a:r>
            <a:r>
              <a:rPr lang="en-US" cap="small" dirty="0" smtClean="0"/>
              <a:t> </a:t>
            </a:r>
            <a:r>
              <a:rPr lang="en-US" cap="small" dirty="0"/>
              <a:t>coverage from 0% in </a:t>
            </a:r>
            <a:r>
              <a:rPr lang="en-US" cap="small" dirty="0" smtClean="0"/>
              <a:t>2016 </a:t>
            </a:r>
            <a:r>
              <a:rPr lang="en-US" cap="small" dirty="0"/>
              <a:t>to 100% in </a:t>
            </a:r>
            <a:r>
              <a:rPr lang="en-US" cap="small" dirty="0" smtClean="0"/>
              <a:t>2019.</a:t>
            </a:r>
            <a:endParaRPr lang="en-US" cap="small" dirty="0"/>
          </a:p>
          <a:p>
            <a:r>
              <a:rPr lang="en-US" cap="small" dirty="0" smtClean="0"/>
              <a:t>92 </a:t>
            </a:r>
            <a:r>
              <a:rPr lang="en-US" cap="small" dirty="0"/>
              <a:t>Venezuelan cells in </a:t>
            </a:r>
            <a:r>
              <a:rPr lang="en-US" cap="small" dirty="0" smtClean="0"/>
              <a:t>distribution.</a:t>
            </a:r>
            <a:endParaRPr lang="en-US" cap="small" dirty="0"/>
          </a:p>
          <a:p>
            <a:r>
              <a:rPr lang="en-US" cap="small" dirty="0" smtClean="0"/>
              <a:t>edition </a:t>
            </a:r>
            <a:r>
              <a:rPr lang="en-US" cap="small" dirty="0"/>
              <a:t>and validation of 24 cells for the Orinoco River </a:t>
            </a:r>
            <a:r>
              <a:rPr lang="en-US" cap="small" dirty="0" smtClean="0"/>
              <a:t>navigation </a:t>
            </a:r>
            <a:r>
              <a:rPr lang="en-US" cap="small" dirty="0"/>
              <a:t>project.</a:t>
            </a:r>
          </a:p>
          <a:p>
            <a:r>
              <a:rPr lang="en-US" cap="small" dirty="0" smtClean="0"/>
              <a:t>modification </a:t>
            </a:r>
            <a:r>
              <a:rPr lang="en-US" cap="small" dirty="0"/>
              <a:t>of the INT chart scheme, at the request of the </a:t>
            </a:r>
            <a:r>
              <a:rPr lang="en-US" cap="small" dirty="0" err="1" smtClean="0"/>
              <a:t>MACHC</a:t>
            </a:r>
            <a:r>
              <a:rPr lang="en-US" cap="small" dirty="0" smtClean="0"/>
              <a:t>.</a:t>
            </a:r>
          </a:p>
          <a:p>
            <a:r>
              <a:rPr lang="en-US" cap="small" dirty="0"/>
              <a:t>Certification of competence and experience CAT B in Marine Cartography and Data </a:t>
            </a:r>
            <a:r>
              <a:rPr lang="en-US" cap="small" dirty="0" smtClean="0"/>
              <a:t>Assesment </a:t>
            </a:r>
            <a:r>
              <a:rPr lang="en-US" cap="small" dirty="0"/>
              <a:t>in March </a:t>
            </a:r>
            <a:r>
              <a:rPr lang="en-US" cap="small" dirty="0" smtClean="0"/>
              <a:t>2019</a:t>
            </a:r>
            <a:endParaRPr lang="en-US" cap="smal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7256"/>
          <a:stretch/>
        </p:blipFill>
        <p:spPr bwMode="auto">
          <a:xfrm>
            <a:off x="933742" y="1828801"/>
            <a:ext cx="10324511" cy="37528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11149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1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EEAA050-0858-47B4-A78C-824F6FE3E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766961"/>
              </p:ext>
            </p:extLst>
          </p:nvPr>
        </p:nvGraphicFramePr>
        <p:xfrm>
          <a:off x="1967961" y="4200525"/>
          <a:ext cx="6160045" cy="28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867775" y="1943101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small" dirty="0">
                <a:solidFill>
                  <a:srgbClr val="002060"/>
                </a:solidFill>
              </a:rPr>
              <a:t>100% coverage</a:t>
            </a:r>
          </a:p>
          <a:p>
            <a:r>
              <a:rPr lang="en-US" b="1" cap="small" dirty="0">
                <a:solidFill>
                  <a:srgbClr val="002060"/>
                </a:solidFill>
              </a:rPr>
              <a:t>92 cells in distribution</a:t>
            </a:r>
            <a:endParaRPr lang="es-ES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1895475"/>
            <a:ext cx="2312091" cy="173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2" y="3441700"/>
            <a:ext cx="3128250" cy="231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5160666"/>
            <a:ext cx="4227512" cy="19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47366" y="53241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cap="small" dirty="0"/>
              <a:t>edition and validation of 24 cells for the Orinoco River navigation project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5398" r="5338" b="13020"/>
          <a:stretch/>
        </p:blipFill>
        <p:spPr bwMode="auto">
          <a:xfrm>
            <a:off x="457199" y="2057918"/>
            <a:ext cx="8020051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380"/>
            <a:ext cx="4848225" cy="312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0500" y="5080171"/>
            <a:ext cx="4657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cap="small" dirty="0" smtClean="0"/>
              <a:t>Modification </a:t>
            </a:r>
            <a:r>
              <a:rPr lang="en-GB" sz="1400" cap="small" dirty="0"/>
              <a:t>of the limits of the </a:t>
            </a:r>
            <a:r>
              <a:rPr lang="en-GB" sz="1400" cap="small" dirty="0" smtClean="0"/>
              <a:t>chart</a:t>
            </a:r>
            <a:r>
              <a:rPr lang="en-GB" sz="1400" cap="small" dirty="0" smtClean="0"/>
              <a:t> </a:t>
            </a:r>
            <a:r>
              <a:rPr lang="en-GB" sz="1400" cap="small" dirty="0" smtClean="0"/>
              <a:t>INT4100,INT4101, INT4102</a:t>
            </a:r>
          </a:p>
          <a:p>
            <a:pPr algn="ctr"/>
            <a:r>
              <a:rPr lang="en-GB" sz="1400" cap="small" dirty="0" smtClean="0"/>
              <a:t> </a:t>
            </a:r>
            <a:r>
              <a:rPr lang="en-GB" sz="1400" cap="small" dirty="0"/>
              <a:t>This modification aims to resolve the information gap north of Trinidad and Tobago and south of Grenada</a:t>
            </a:r>
            <a:endParaRPr lang="es-ES" sz="1400" cap="smal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959380"/>
            <a:ext cx="5564187" cy="411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42729" y="6149459"/>
            <a:ext cx="277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/>
              <a:t>new editions of ENC band 3</a:t>
            </a:r>
            <a:endParaRPr lang="es-ES" cap="smal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53125" y="3825359"/>
            <a:ext cx="122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 smtClean="0"/>
              <a:t>INT 4102</a:t>
            </a:r>
            <a:endParaRPr lang="es-ES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81849" y="2691884"/>
            <a:ext cx="122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 smtClean="0"/>
              <a:t>INT 4101</a:t>
            </a:r>
            <a:endParaRPr lang="es-ES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029600" y="4415909"/>
            <a:ext cx="122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 smtClean="0"/>
              <a:t>INT 4100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258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 learned from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r>
              <a:rPr lang="en-US" cap="small" dirty="0" smtClean="0"/>
              <a:t>Course </a:t>
            </a:r>
            <a:r>
              <a:rPr lang="en-US" cap="small" dirty="0"/>
              <a:t>content is very </a:t>
            </a:r>
            <a:r>
              <a:rPr lang="en-US" cap="small" dirty="0" smtClean="0"/>
              <a:t>complete.</a:t>
            </a:r>
            <a:endParaRPr lang="en-US" cap="small" dirty="0"/>
          </a:p>
          <a:p>
            <a:r>
              <a:rPr lang="en-US" cap="small" dirty="0" smtClean="0"/>
              <a:t>Teachers </a:t>
            </a:r>
            <a:r>
              <a:rPr lang="en-US" cap="small" dirty="0"/>
              <a:t>accumulate many years of </a:t>
            </a:r>
            <a:r>
              <a:rPr lang="en-US" cap="small" dirty="0" smtClean="0"/>
              <a:t>experience.</a:t>
            </a:r>
            <a:endParaRPr lang="en-US" cap="small" dirty="0"/>
          </a:p>
          <a:p>
            <a:r>
              <a:rPr lang="en-US" cap="small" dirty="0"/>
              <a:t>It is an interesting experience in a </a:t>
            </a:r>
            <a:r>
              <a:rPr lang="en-US" cap="small" dirty="0" smtClean="0"/>
              <a:t>Hydrographic Office, </a:t>
            </a:r>
            <a:r>
              <a:rPr lang="en-US" cap="small" dirty="0"/>
              <a:t>with an extraordinary track record in the production of navigation </a:t>
            </a:r>
            <a:r>
              <a:rPr lang="en-US" cap="small" dirty="0" smtClean="0"/>
              <a:t>paper charts and ENC.</a:t>
            </a:r>
            <a:endParaRPr lang="en-US" cap="small" dirty="0"/>
          </a:p>
          <a:p>
            <a:r>
              <a:rPr lang="en-US" cap="small" dirty="0"/>
              <a:t>T</a:t>
            </a:r>
            <a:r>
              <a:rPr lang="en-US" cap="small" dirty="0" smtClean="0"/>
              <a:t>he </a:t>
            </a:r>
            <a:r>
              <a:rPr lang="en-US" cap="small" dirty="0"/>
              <a:t>exchange of knowledge, experiences with other colleagues in the world is really </a:t>
            </a:r>
            <a:r>
              <a:rPr lang="en-US" cap="small" dirty="0" smtClean="0"/>
              <a:t>wonderful.</a:t>
            </a:r>
            <a:endParaRPr lang="en-US" cap="small" dirty="0"/>
          </a:p>
          <a:p>
            <a:r>
              <a:rPr lang="en-US" cap="small" dirty="0" smtClean="0"/>
              <a:t>But </a:t>
            </a:r>
            <a:r>
              <a:rPr lang="en-US" cap="small" dirty="0"/>
              <a:t>the most important thing is the friendship that we all have today around the </a:t>
            </a:r>
            <a:r>
              <a:rPr lang="en-US" cap="small" dirty="0" smtClean="0"/>
              <a:t>world.</a:t>
            </a:r>
            <a:endParaRPr lang="en-US" cap="smal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r>
              <a:rPr lang="en-US" cap="small" dirty="0"/>
              <a:t>Expansion of the project to the countries with the greatest deficiencies, we must analyze how we can help with low cost and many benefits</a:t>
            </a:r>
          </a:p>
          <a:p>
            <a:r>
              <a:rPr lang="en-US" cap="small" dirty="0"/>
              <a:t>also prepare in the new s-100 standard, which will also allow to achieve the development of the MSDI</a:t>
            </a:r>
          </a:p>
          <a:p>
            <a:r>
              <a:rPr lang="en-US" cap="small" dirty="0"/>
              <a:t>look for the most appropriate way to concatenate this project with SEABED 2030</a:t>
            </a:r>
          </a:p>
          <a:p>
            <a:r>
              <a:rPr lang="en-US" cap="small" dirty="0"/>
              <a:t>Prepare to work very hard in the decade of the oceans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460</Words>
  <Application>Microsoft Office PowerPoint</Application>
  <PresentationFormat>Personalizado</PresentationFormat>
  <Paragraphs>68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Lt. Cmdr Daniel Rojas Contreras</vt:lpstr>
      <vt:lpstr> Self introduction</vt:lpstr>
      <vt:lpstr> My career path and projects / Achievements</vt:lpstr>
      <vt:lpstr> My career path and projects / Achievements</vt:lpstr>
      <vt:lpstr> My career path and projects / Achievements</vt:lpstr>
      <vt:lpstr> My career path and projects / Achievements</vt:lpstr>
      <vt:lpstr>Lessons learned from CHART Course</vt:lpstr>
      <vt:lpstr>Suggestion for the future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user</cp:lastModifiedBy>
  <cp:revision>25</cp:revision>
  <dcterms:created xsi:type="dcterms:W3CDTF">2019-10-04T14:42:16Z</dcterms:created>
  <dcterms:modified xsi:type="dcterms:W3CDTF">2019-10-23T12:46:52Z</dcterms:modified>
</cp:coreProperties>
</file>